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664" r:id="rId5"/>
    <p:sldId id="562" r:id="rId6"/>
    <p:sldId id="721" r:id="rId7"/>
    <p:sldId id="716" r:id="rId8"/>
    <p:sldId id="719" r:id="rId9"/>
    <p:sldId id="720" r:id="rId10"/>
  </p:sldIdLst>
  <p:sldSz cx="9144000" cy="5143500" type="screen16x9"/>
  <p:notesSz cx="6797675" cy="9926638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3700" indent="-4445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7400" indent="-90488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1100" indent="-134938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6388" indent="-180975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76">
          <p15:clr>
            <a:srgbClr val="A4A3A4"/>
          </p15:clr>
        </p15:guide>
        <p15:guide id="2" orient="horz" pos="1142">
          <p15:clr>
            <a:srgbClr val="A4A3A4"/>
          </p15:clr>
        </p15:guide>
        <p15:guide id="3" pos="2357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CD6209"/>
    <a:srgbClr val="FFD85B"/>
    <a:srgbClr val="EDF2F9"/>
    <a:srgbClr val="FFFFD9"/>
    <a:srgbClr val="E60000"/>
    <a:srgbClr val="6EA82E"/>
    <a:srgbClr val="C2E49C"/>
    <a:srgbClr val="366305"/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4" autoAdjust="0"/>
    <p:restoredTop sz="99631" autoAdjust="0"/>
  </p:normalViewPr>
  <p:slideViewPr>
    <p:cSldViewPr>
      <p:cViewPr varScale="1">
        <p:scale>
          <a:sx n="151" d="100"/>
          <a:sy n="151" d="100"/>
        </p:scale>
        <p:origin x="1152" y="162"/>
      </p:cViewPr>
      <p:guideLst>
        <p:guide orient="horz" pos="1176"/>
        <p:guide orient="horz" pos="1142"/>
        <p:guide pos="23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22" tIns="46562" rIns="93122" bIns="465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22" tIns="46562" rIns="93122" bIns="465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EDD52F-616E-41EA-954A-6D72E4E38131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22" tIns="46562" rIns="93122" bIns="465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22" tIns="46562" rIns="93122" bIns="465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ABE39D-207C-4F6D-A73B-96957F697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71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defTabSz="91519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 defTabSz="91519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FCB57F-2CDC-4FF5-B90B-D79C62E9F1A8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8" rIns="93135" bIns="4656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1" y="4716465"/>
            <a:ext cx="5438775" cy="4465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defTabSz="91519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9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 defTabSz="915190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8E331D-D64D-4ADC-B336-7EC33C1F0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94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37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7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11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63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687" algn="l" defTabSz="7886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024" algn="l" defTabSz="7886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361" algn="l" defTabSz="7886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699" algn="l" defTabSz="7886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8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2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3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3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4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1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5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66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96"/>
            <a:fld id="{38F6492E-858B-41FC-ADB0-EFDAD23F6C22}" type="slidenum">
              <a:rPr lang="ru-RU" altLang="ru-RU" smtClean="0">
                <a:cs typeface="Arial" charset="0"/>
              </a:rPr>
              <a:pPr defTabSz="914196"/>
              <a:t>6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AutoShape 51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4763" y="0"/>
          <a:ext cx="149225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7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0"/>
                        <a:ext cx="149225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5757" y="3694524"/>
            <a:ext cx="5160298" cy="34125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85757" y="460754"/>
            <a:ext cx="5160298" cy="3093978"/>
          </a:xfrm>
        </p:spPr>
        <p:txBody>
          <a:bodyPr lIns="78867" tIns="39434" rIns="78867" bIns="39434" rtlCol="0">
            <a:normAutofit/>
          </a:bodyPr>
          <a:lstStyle>
            <a:lvl1pPr marL="0" indent="0">
              <a:buNone/>
              <a:defRPr sz="2800"/>
            </a:lvl1pPr>
            <a:lvl2pPr marL="394337" indent="0">
              <a:buNone/>
              <a:defRPr sz="2400"/>
            </a:lvl2pPr>
            <a:lvl3pPr marL="788675" indent="0">
              <a:buNone/>
              <a:defRPr sz="2100"/>
            </a:lvl3pPr>
            <a:lvl4pPr marL="1183012" indent="0">
              <a:buNone/>
              <a:defRPr sz="1700"/>
            </a:lvl4pPr>
            <a:lvl5pPr marL="1577349" indent="0">
              <a:buNone/>
              <a:defRPr sz="1700"/>
            </a:lvl5pPr>
            <a:lvl6pPr marL="1971687" indent="0">
              <a:buNone/>
              <a:defRPr sz="1700"/>
            </a:lvl6pPr>
            <a:lvl7pPr marL="2366024" indent="0">
              <a:buNone/>
              <a:defRPr sz="1700"/>
            </a:lvl7pPr>
            <a:lvl8pPr marL="2760361" indent="0">
              <a:buNone/>
              <a:defRPr sz="1700"/>
            </a:lvl8pPr>
            <a:lvl9pPr marL="3154699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85757" y="4035781"/>
            <a:ext cx="5160298" cy="247380"/>
          </a:xfrm>
        </p:spPr>
        <p:txBody>
          <a:bodyPr/>
          <a:lstStyle>
            <a:lvl1pPr marL="0" indent="0">
              <a:buNone/>
              <a:defRPr sz="1200"/>
            </a:lvl1pPr>
            <a:lvl2pPr marL="394337" indent="0">
              <a:buNone/>
              <a:defRPr sz="1000"/>
            </a:lvl2pPr>
            <a:lvl3pPr marL="788675" indent="0">
              <a:buNone/>
              <a:defRPr sz="900"/>
            </a:lvl3pPr>
            <a:lvl4pPr marL="1183012" indent="0">
              <a:buNone/>
              <a:defRPr sz="800"/>
            </a:lvl4pPr>
            <a:lvl5pPr marL="1577349" indent="0">
              <a:buNone/>
              <a:defRPr sz="800"/>
            </a:lvl5pPr>
            <a:lvl6pPr marL="1971687" indent="0">
              <a:buNone/>
              <a:defRPr sz="800"/>
            </a:lvl6pPr>
            <a:lvl7pPr marL="2366024" indent="0">
              <a:buNone/>
              <a:defRPr sz="800"/>
            </a:lvl7pPr>
            <a:lvl8pPr marL="2760361" indent="0">
              <a:buNone/>
              <a:defRPr sz="800"/>
            </a:lvl8pPr>
            <a:lvl9pPr marL="3154699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6648-BCBF-4DA4-9226-75F35DF3C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-11202186" y="897636"/>
            <a:ext cx="20228229" cy="2387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3C8EB-6651-4FBC-8A6B-423323B35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34202" y="206507"/>
            <a:ext cx="436273" cy="43998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2717" y="206507"/>
            <a:ext cx="1669302" cy="43998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4AEE0-753C-4596-8802-E2527E531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905" y="72815"/>
            <a:ext cx="6299565" cy="3566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9452" y="897637"/>
            <a:ext cx="8906591" cy="33970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024F-A913-4EC1-8F48-877ED75A1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5037" y="1601898"/>
            <a:ext cx="7310422" cy="3566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0077" y="2922091"/>
            <a:ext cx="6020347" cy="33970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28BB-BCF3-47BC-B89A-22E4720F9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452" y="897637"/>
            <a:ext cx="8906591" cy="166930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B4AA-1C4A-4BEA-8063-B97B5984A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380" y="3313613"/>
            <a:ext cx="7310422" cy="618255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9380" y="2989289"/>
            <a:ext cx="7310422" cy="324325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6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0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3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1255E-E9D9-44F9-A6DE-8A4923F05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0027" y="1203215"/>
            <a:ext cx="3798553" cy="17247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71922" y="1203215"/>
            <a:ext cx="3798553" cy="17247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A6E20-83E6-4D6D-97BC-B18508509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0026" y="1249441"/>
            <a:ext cx="3800046" cy="38588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37" indent="0">
              <a:buNone/>
              <a:defRPr sz="1700" b="1"/>
            </a:lvl2pPr>
            <a:lvl3pPr marL="788675" indent="0">
              <a:buNone/>
              <a:defRPr sz="1600" b="1"/>
            </a:lvl3pPr>
            <a:lvl4pPr marL="1183012" indent="0">
              <a:buNone/>
              <a:defRPr sz="1400" b="1"/>
            </a:lvl4pPr>
            <a:lvl5pPr marL="1577349" indent="0">
              <a:buNone/>
              <a:defRPr sz="1400" b="1"/>
            </a:lvl5pPr>
            <a:lvl6pPr marL="1971687" indent="0">
              <a:buNone/>
              <a:defRPr sz="1400" b="1"/>
            </a:lvl6pPr>
            <a:lvl7pPr marL="2366024" indent="0">
              <a:buNone/>
              <a:defRPr sz="1400" b="1"/>
            </a:lvl7pPr>
            <a:lvl8pPr marL="2760361" indent="0">
              <a:buNone/>
              <a:defRPr sz="1400" b="1"/>
            </a:lvl8pPr>
            <a:lvl9pPr marL="3154699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0026" y="1635321"/>
            <a:ext cx="3800046" cy="1512342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68936" y="1249441"/>
            <a:ext cx="3801539" cy="38588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37" indent="0">
              <a:buNone/>
              <a:defRPr sz="1700" b="1"/>
            </a:lvl2pPr>
            <a:lvl3pPr marL="788675" indent="0">
              <a:buNone/>
              <a:defRPr sz="1600" b="1"/>
            </a:lvl3pPr>
            <a:lvl4pPr marL="1183012" indent="0">
              <a:buNone/>
              <a:defRPr sz="1400" b="1"/>
            </a:lvl4pPr>
            <a:lvl5pPr marL="1577349" indent="0">
              <a:buNone/>
              <a:defRPr sz="1400" b="1"/>
            </a:lvl5pPr>
            <a:lvl6pPr marL="1971687" indent="0">
              <a:buNone/>
              <a:defRPr sz="1400" b="1"/>
            </a:lvl6pPr>
            <a:lvl7pPr marL="2366024" indent="0">
              <a:buNone/>
              <a:defRPr sz="1400" b="1"/>
            </a:lvl7pPr>
            <a:lvl8pPr marL="2760361" indent="0">
              <a:buNone/>
              <a:defRPr sz="1400" b="1"/>
            </a:lvl8pPr>
            <a:lvl9pPr marL="3154699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68936" y="1635321"/>
            <a:ext cx="3801539" cy="1512342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C626A-C8F8-4316-93C8-6FB6D250D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D73E2-FB5B-4DB3-A857-19CF5C9E9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F29A1-7429-4F4D-845C-ADB02EFB2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025" y="737816"/>
            <a:ext cx="2829504" cy="34125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62555" y="205312"/>
            <a:ext cx="4807916" cy="195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0025" y="1079074"/>
            <a:ext cx="2829504" cy="247380"/>
          </a:xfrm>
        </p:spPr>
        <p:txBody>
          <a:bodyPr/>
          <a:lstStyle>
            <a:lvl1pPr marL="0" indent="0">
              <a:buNone/>
              <a:defRPr sz="1200"/>
            </a:lvl1pPr>
            <a:lvl2pPr marL="394337" indent="0">
              <a:buNone/>
              <a:defRPr sz="1000"/>
            </a:lvl2pPr>
            <a:lvl3pPr marL="788675" indent="0">
              <a:buNone/>
              <a:defRPr sz="900"/>
            </a:lvl3pPr>
            <a:lvl4pPr marL="1183012" indent="0">
              <a:buNone/>
              <a:defRPr sz="800"/>
            </a:lvl4pPr>
            <a:lvl5pPr marL="1577349" indent="0">
              <a:buNone/>
              <a:defRPr sz="800"/>
            </a:lvl5pPr>
            <a:lvl6pPr marL="1971687" indent="0">
              <a:buNone/>
              <a:defRPr sz="800"/>
            </a:lvl6pPr>
            <a:lvl7pPr marL="2366024" indent="0">
              <a:buNone/>
              <a:defRPr sz="800"/>
            </a:lvl7pPr>
            <a:lvl8pPr marL="2760361" indent="0">
              <a:buNone/>
              <a:defRPr sz="800"/>
            </a:lvl8pPr>
            <a:lvl9pPr marL="3154699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C636B-1393-4B33-9064-673CC6A37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23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AutoShape 511"/>
          <p:cNvGraphicFramePr>
            <a:graphicFrameLocks/>
          </p:cNvGraphicFramePr>
          <p:nvPr>
            <p:custDataLst>
              <p:tags r:id="rId16"/>
            </p:custDataLst>
          </p:nvPr>
        </p:nvGraphicFramePr>
        <p:xfrm>
          <a:off x="4763" y="0"/>
          <a:ext cx="149225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9" name="think-cell Slide" r:id="rId22" imgW="0" imgH="0" progId="">
                  <p:embed/>
                </p:oleObj>
              </mc:Choice>
              <mc:Fallback>
                <p:oleObj name="think-cell Slide" r:id="rId22" imgW="0" imgH="0" progId="">
                  <p:embed/>
                  <p:pic>
                    <p:nvPicPr>
                      <p:cNvPr id="0" name="AutoShape 17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0"/>
                        <a:ext cx="149225" cy="11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Текст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 bwMode="auto">
          <a:xfrm>
            <a:off x="119063" y="896938"/>
            <a:ext cx="8905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051" tIns="31051" rIns="31051" bIns="31051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8739188" y="4935538"/>
            <a:ext cx="369887" cy="171450"/>
          </a:xfrm>
          <a:prstGeom prst="rect">
            <a:avLst/>
          </a:prstGeom>
          <a:noFill/>
          <a:ln>
            <a:noFill/>
          </a:ln>
        </p:spPr>
        <p:txBody>
          <a:bodyPr vert="horz" wrap="square" lIns="31051" tIns="31051" rIns="31051" bIns="31051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7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FBE1FB-10B5-4550-8C8B-B00D2267A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29" name="Рисунок 4" descr="111.wmf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676525" y="0"/>
            <a:ext cx="64674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85813" y="176213"/>
            <a:ext cx="1438275" cy="417512"/>
          </a:xfrm>
          <a:prstGeom prst="rect">
            <a:avLst/>
          </a:prstGeom>
          <a:noFill/>
          <a:ln>
            <a:noFill/>
          </a:ln>
        </p:spPr>
        <p:txBody>
          <a:bodyPr wrap="none" lIns="78867" tIns="39434" rIns="78867" bIns="3943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1100">
                <a:solidFill>
                  <a:srgbClr val="990000"/>
                </a:solidFill>
                <a:latin typeface="Calibri" pitchFamily="34" charset="0"/>
              </a:rPr>
              <a:t>Правительство </a:t>
            </a:r>
          </a:p>
          <a:p>
            <a:pPr eaLnBrk="1" hangingPunct="1">
              <a:defRPr/>
            </a:pPr>
            <a:r>
              <a:rPr lang="ru-RU" sz="1100">
                <a:solidFill>
                  <a:srgbClr val="990000"/>
                </a:solidFill>
                <a:latin typeface="Calibri" pitchFamily="34" charset="0"/>
              </a:rPr>
              <a:t>Ярославской области</a:t>
            </a:r>
          </a:p>
        </p:txBody>
      </p:sp>
      <p:sp>
        <p:nvSpPr>
          <p:cNvPr id="1031" name="Заголовок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2743200" y="73025"/>
            <a:ext cx="6299200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8867" tIns="39434" rIns="78867" bIns="3943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32" name="Рисунок 8" descr="gerb1.jpg"/>
          <p:cNvPicPr>
            <a:picLocks noChangeAspect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93688" y="26988"/>
            <a:ext cx="4191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84" r:id="rId1"/>
    <p:sldLayoutId id="2147485472" r:id="rId2"/>
    <p:sldLayoutId id="2147485473" r:id="rId3"/>
    <p:sldLayoutId id="2147485474" r:id="rId4"/>
    <p:sldLayoutId id="2147485475" r:id="rId5"/>
    <p:sldLayoutId id="2147485476" r:id="rId6"/>
    <p:sldLayoutId id="2147485477" r:id="rId7"/>
    <p:sldLayoutId id="2147485478" r:id="rId8"/>
    <p:sldLayoutId id="2147485479" r:id="rId9"/>
    <p:sldLayoutId id="2147485480" r:id="rId10"/>
    <p:sldLayoutId id="2147485481" r:id="rId11"/>
    <p:sldLayoutId id="2147485482" r:id="rId12"/>
    <p:sldLayoutId id="214748548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 kern="1200">
          <a:solidFill>
            <a:schemeClr val="bg1"/>
          </a:solidFill>
          <a:latin typeface="Arial" charset="0"/>
          <a:ea typeface="+mj-ea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5pPr>
      <a:lvl6pPr marL="394337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6pPr>
      <a:lvl7pPr marL="788675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7pPr>
      <a:lvl8pPr marL="1183012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8pPr>
      <a:lvl9pPr marL="1577349" algn="l" rtl="0" fontAlgn="base">
        <a:spcBef>
          <a:spcPct val="0"/>
        </a:spcBef>
        <a:spcAft>
          <a:spcPct val="0"/>
        </a:spcAft>
        <a:buFont typeface="Wingdings" pitchFamily="2" charset="2"/>
        <a:defRPr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95275" indent="-295275" algn="l" rtl="0" eaLnBrk="0" fontAlgn="base" hangingPunct="0">
        <a:spcBef>
          <a:spcPct val="20000"/>
        </a:spcBef>
        <a:spcAft>
          <a:spcPct val="0"/>
        </a:spcAft>
        <a:buFont typeface="Arial" charset="0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8175" indent="-2444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84250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9538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773238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b="1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68855" indent="-197168" algn="l" defTabSz="78867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193" indent="-197168" algn="l" defTabSz="78867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529" indent="-197168" algn="l" defTabSz="78867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867" indent="-197168" algn="l" defTabSz="78867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37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675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12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349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687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024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361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699" algn="l" defTabSz="7886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5"/>
          <p:cNvSpPr txBox="1">
            <a:spLocks/>
          </p:cNvSpPr>
          <p:nvPr/>
        </p:nvSpPr>
        <p:spPr>
          <a:xfrm>
            <a:off x="708484" y="1955800"/>
            <a:ext cx="8126639" cy="1728192"/>
          </a:xfrm>
          <a:prstGeom prst="rect">
            <a:avLst/>
          </a:prstGeom>
          <a:solidFill>
            <a:schemeClr val="bg1">
              <a:alpha val="53000"/>
            </a:schemeClr>
          </a:solidFill>
        </p:spPr>
        <p:txBody>
          <a:bodyPr/>
          <a:lstStyle>
            <a:lvl1pPr algn="ctr" defTabSz="788703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Внедрение целевой модели цифровой образовательной среды в общеобразовательных и профессиональных образовательных организациях Ярославской области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817" y="1491630"/>
            <a:ext cx="116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2371" y="3507854"/>
            <a:ext cx="39401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Воронова Анастасия Валерьевна,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проектного отдела ГКУ ЯО «Агентство по обеспечению функционирования системы образования Ярославской области»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97" y="123478"/>
            <a:ext cx="678474" cy="107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835696" y="1283891"/>
            <a:ext cx="5935022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-650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813" indent="-133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0013" indent="-20002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7213" indent="-268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3897" y="4743023"/>
            <a:ext cx="878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 2020</a:t>
            </a:r>
          </a:p>
        </p:txBody>
      </p:sp>
    </p:spTree>
    <p:extLst>
      <p:ext uri="{BB962C8B-B14F-4D97-AF65-F5344CB8AC3E}">
        <p14:creationId xmlns:p14="http://schemas.microsoft.com/office/powerpoint/2010/main" val="216076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776479" y="141412"/>
            <a:ext cx="6183328" cy="644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ru-RU" sz="1800" dirty="0">
              <a:ln w="11430">
                <a:noFill/>
              </a:ln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Цифровая образовательная среда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71595" y="943033"/>
            <a:ext cx="7335867" cy="126867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0F56683-997F-4BB8-B7D3-A3AF8FB848F5}"/>
              </a:ext>
            </a:extLst>
          </p:cNvPr>
          <p:cNvSpPr/>
          <p:nvPr/>
        </p:nvSpPr>
        <p:spPr>
          <a:xfrm>
            <a:off x="0" y="996865"/>
            <a:ext cx="1470778" cy="350749"/>
          </a:xfrm>
          <a:prstGeom prst="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557F062-26F8-454B-BA0E-B436123228AD}"/>
              </a:ext>
            </a:extLst>
          </p:cNvPr>
          <p:cNvSpPr/>
          <p:nvPr/>
        </p:nvSpPr>
        <p:spPr>
          <a:xfrm>
            <a:off x="1907704" y="2661621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целевой модели цифровой образовательной среды в общеобразовательных и профессиональных образовательных организациях Ярославской области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6F219E-3A7B-4AF6-BBC2-7C8B76B94DD1}"/>
              </a:ext>
            </a:extLst>
          </p:cNvPr>
          <p:cNvSpPr/>
          <p:nvPr/>
        </p:nvSpPr>
        <p:spPr>
          <a:xfrm>
            <a:off x="-4297" y="2894926"/>
            <a:ext cx="1470778" cy="350749"/>
          </a:xfrm>
          <a:prstGeom prst="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РЕЗУЛЬТАТ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19237E71-DA8E-4E1E-9021-62E45C1C3F83}"/>
              </a:ext>
            </a:extLst>
          </p:cNvPr>
          <p:cNvSpPr>
            <a:spLocks noChangeAspect="1"/>
          </p:cNvSpPr>
          <p:nvPr/>
        </p:nvSpPr>
        <p:spPr>
          <a:xfrm>
            <a:off x="2043452" y="3585609"/>
            <a:ext cx="1466054" cy="143222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г.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</a:t>
            </a: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FDF57BBA-C000-4FB7-A08B-FACD0195EA8C}"/>
              </a:ext>
            </a:extLst>
          </p:cNvPr>
          <p:cNvSpPr>
            <a:spLocks noChangeAspect="1"/>
          </p:cNvSpPr>
          <p:nvPr/>
        </p:nvSpPr>
        <p:spPr>
          <a:xfrm>
            <a:off x="4559981" y="3587422"/>
            <a:ext cx="1464198" cy="1430415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г.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106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D648D245-121B-47CF-A6F5-B9CADF269B7C}"/>
              </a:ext>
            </a:extLst>
          </p:cNvPr>
          <p:cNvSpPr>
            <a:spLocks noChangeAspect="1"/>
          </p:cNvSpPr>
          <p:nvPr/>
        </p:nvSpPr>
        <p:spPr>
          <a:xfrm>
            <a:off x="7020272" y="3585609"/>
            <a:ext cx="1466054" cy="1432228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г.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126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</a:t>
            </a:r>
          </a:p>
        </p:txBody>
      </p:sp>
      <p:sp>
        <p:nvSpPr>
          <p:cNvPr id="43" name="Скругленный прямоугольник 53">
            <a:extLst>
              <a:ext uri="{FF2B5EF4-FFF2-40B4-BE49-F238E27FC236}">
                <a16:creationId xmlns:a16="http://schemas.microsoft.com/office/drawing/2014/main" id="{9276A38D-965A-4D7D-B824-B2EF8D8D8A56}"/>
              </a:ext>
            </a:extLst>
          </p:cNvPr>
          <p:cNvSpPr/>
          <p:nvPr/>
        </p:nvSpPr>
        <p:spPr>
          <a:xfrm>
            <a:off x="1701800" y="2355726"/>
            <a:ext cx="7118672" cy="108586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7B8D7729-CBBB-4A00-952A-D0D7087E1CB4}"/>
              </a:ext>
            </a:extLst>
          </p:cNvPr>
          <p:cNvSpPr/>
          <p:nvPr/>
        </p:nvSpPr>
        <p:spPr>
          <a:xfrm>
            <a:off x="-4298" y="3972430"/>
            <a:ext cx="1475075" cy="471528"/>
          </a:xfrm>
          <a:prstGeom prst="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(нарастающим итогом)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776479" y="-201190"/>
            <a:ext cx="6183328" cy="9869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ru-RU" sz="1800" dirty="0">
              <a:ln w="11430">
                <a:noFill/>
              </a:ln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>
              <a:defRPr/>
            </a:pPr>
            <a:r>
              <a:rPr lang="ru-RU" sz="16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Внедрение целевой модели цифровой образовательной среды в общеобразовательных и профессиональных </a:t>
            </a:r>
          </a:p>
          <a:p>
            <a:pPr algn="r">
              <a:defRPr/>
            </a:pPr>
            <a:r>
              <a:rPr lang="ru-RU" sz="16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образовательных организациях Ярославской области 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4D0FE9-3897-4F38-BF6F-538225740BED}"/>
              </a:ext>
            </a:extLst>
          </p:cNvPr>
          <p:cNvSpPr/>
          <p:nvPr/>
        </p:nvSpPr>
        <p:spPr>
          <a:xfrm>
            <a:off x="-1107936" y="2601399"/>
            <a:ext cx="429085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174625" indent="-174625">
              <a:buFont typeface="Wingdings" pitchFamily="2" charset="2"/>
              <a:buChar char="Ø"/>
            </a:pPr>
            <a:endParaRPr lang="ru-RU" dirty="0"/>
          </a:p>
          <a:p>
            <a:pPr marL="174625" indent="-174625">
              <a:buFont typeface="Wingdings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53">
            <a:extLst>
              <a:ext uri="{FF2B5EF4-FFF2-40B4-BE49-F238E27FC236}">
                <a16:creationId xmlns:a16="http://schemas.microsoft.com/office/drawing/2014/main" id="{CCB550DA-E2F4-4856-8A2A-9B6E92D6995F}"/>
              </a:ext>
            </a:extLst>
          </p:cNvPr>
          <p:cNvSpPr/>
          <p:nvPr/>
        </p:nvSpPr>
        <p:spPr>
          <a:xfrm>
            <a:off x="231755" y="1342190"/>
            <a:ext cx="4089315" cy="634453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53">
            <a:extLst>
              <a:ext uri="{FF2B5EF4-FFF2-40B4-BE49-F238E27FC236}">
                <a16:creationId xmlns:a16="http://schemas.microsoft.com/office/drawing/2014/main" id="{25B19FDB-C725-4CAC-BD73-A6ADCCCAD764}"/>
              </a:ext>
            </a:extLst>
          </p:cNvPr>
          <p:cNvSpPr/>
          <p:nvPr/>
        </p:nvSpPr>
        <p:spPr>
          <a:xfrm>
            <a:off x="239077" y="2225667"/>
            <a:ext cx="4074829" cy="462037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2F1DE0-FE1B-4103-A52A-6E26F0229867}"/>
              </a:ext>
            </a:extLst>
          </p:cNvPr>
          <p:cNvSpPr/>
          <p:nvPr/>
        </p:nvSpPr>
        <p:spPr>
          <a:xfrm>
            <a:off x="419391" y="1351103"/>
            <a:ext cx="37269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 ресурсов, которыми располагает образовательная организация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2323972-C742-4368-B7D9-F91567C0E833}"/>
              </a:ext>
            </a:extLst>
          </p:cNvPr>
          <p:cNvSpPr/>
          <p:nvPr/>
        </p:nvSpPr>
        <p:spPr>
          <a:xfrm>
            <a:off x="344756" y="2272025"/>
            <a:ext cx="37789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7">
            <a:extLst>
              <a:ext uri="{FF2B5EF4-FFF2-40B4-BE49-F238E27FC236}">
                <a16:creationId xmlns:a16="http://schemas.microsoft.com/office/drawing/2014/main" id="{E9CD35D8-FE09-41E1-B543-F384BEFE14A1}"/>
              </a:ext>
            </a:extLst>
          </p:cNvPr>
          <p:cNvSpPr/>
          <p:nvPr/>
        </p:nvSpPr>
        <p:spPr>
          <a:xfrm>
            <a:off x="4538919" y="2043959"/>
            <a:ext cx="4355492" cy="706237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</a:t>
            </a:r>
            <a:r>
              <a:rPr lang="ru-RU" sz="1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(ноябрь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декабрь 2020 </a:t>
            </a:r>
            <a:r>
              <a:rPr lang="ru-RU" sz="11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г.), 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занятия, внеурочная деятельность, проектная деятельность, внеклассные мероприятия для детей</a:t>
            </a:r>
          </a:p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ВАЖНО: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Максимальное использование нового оборудования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7">
            <a:extLst>
              <a:ext uri="{FF2B5EF4-FFF2-40B4-BE49-F238E27FC236}">
                <a16:creationId xmlns:a16="http://schemas.microsoft.com/office/drawing/2014/main" id="{0BE4F19B-32C2-48BE-B0CA-797CE2942F2E}"/>
              </a:ext>
            </a:extLst>
          </p:cNvPr>
          <p:cNvSpPr/>
          <p:nvPr/>
        </p:nvSpPr>
        <p:spPr>
          <a:xfrm>
            <a:off x="4538919" y="2828772"/>
            <a:ext cx="4368544" cy="587490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Внутрикорпоративное обучение (семинары, открытые мероприятия для педагогов, изучение нормативной базы и т.д.)</a:t>
            </a:r>
          </a:p>
        </p:txBody>
      </p:sp>
      <p:sp>
        <p:nvSpPr>
          <p:cNvPr id="21" name="Скругленный прямоугольник 17">
            <a:extLst>
              <a:ext uri="{FF2B5EF4-FFF2-40B4-BE49-F238E27FC236}">
                <a16:creationId xmlns:a16="http://schemas.microsoft.com/office/drawing/2014/main" id="{FFF6A99B-650C-44DF-96FA-BADD66F39761}"/>
              </a:ext>
            </a:extLst>
          </p:cNvPr>
          <p:cNvSpPr/>
          <p:nvPr/>
        </p:nvSpPr>
        <p:spPr>
          <a:xfrm>
            <a:off x="4552776" y="3494838"/>
            <a:ext cx="4368544" cy="718172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Ø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помещений, в которых будет расположено оборудование 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 приобретение необходимой мебели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управленческих компьютеров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17">
            <a:extLst>
              <a:ext uri="{FF2B5EF4-FFF2-40B4-BE49-F238E27FC236}">
                <a16:creationId xmlns:a16="http://schemas.microsoft.com/office/drawing/2014/main" id="{86F5F888-D562-4A90-9592-67669B74C528}"/>
              </a:ext>
            </a:extLst>
          </p:cNvPr>
          <p:cNvSpPr/>
          <p:nvPr/>
        </p:nvSpPr>
        <p:spPr>
          <a:xfrm>
            <a:off x="4566270" y="4314628"/>
            <a:ext cx="4368544" cy="705393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траница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участию в региональном проекте «Цифровая образовательная среда» на сайте школы; освещение новостей по реализации проекта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сайте, в социальных сетях и т.д.; </a:t>
            </a:r>
          </a:p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групп в мессенджерах 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WhatsApp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др.) и т.д.</a:t>
            </a:r>
          </a:p>
          <a:p>
            <a:pPr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64D4DF7-C45D-40D3-A7C1-9B5262D8671C}"/>
              </a:ext>
            </a:extLst>
          </p:cNvPr>
          <p:cNvSpPr/>
          <p:nvPr/>
        </p:nvSpPr>
        <p:spPr>
          <a:xfrm>
            <a:off x="1729852" y="942698"/>
            <a:ext cx="5672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ЦИФРОВИЗАЦИИ ОБРАЗОВАТЕЛЬНОЙ ОРГАНИЗАЦИИ</a:t>
            </a:r>
            <a:endParaRPr lang="ru-RU" sz="1400" b="1" dirty="0">
              <a:ln w="11430"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53">
            <a:extLst>
              <a:ext uri="{FF2B5EF4-FFF2-40B4-BE49-F238E27FC236}">
                <a16:creationId xmlns:a16="http://schemas.microsoft.com/office/drawing/2014/main" id="{C4317835-27C9-4BE9-B5A6-4C3BB7431840}"/>
              </a:ext>
            </a:extLst>
          </p:cNvPr>
          <p:cNvSpPr/>
          <p:nvPr/>
        </p:nvSpPr>
        <p:spPr>
          <a:xfrm>
            <a:off x="263208" y="2824332"/>
            <a:ext cx="4074829" cy="612287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53">
            <a:extLst>
              <a:ext uri="{FF2B5EF4-FFF2-40B4-BE49-F238E27FC236}">
                <a16:creationId xmlns:a16="http://schemas.microsoft.com/office/drawing/2014/main" id="{BDB7D8BE-3CFE-42D0-9CCE-A2552FFE5E90}"/>
              </a:ext>
            </a:extLst>
          </p:cNvPr>
          <p:cNvSpPr/>
          <p:nvPr/>
        </p:nvSpPr>
        <p:spPr>
          <a:xfrm>
            <a:off x="245441" y="3621638"/>
            <a:ext cx="4074829" cy="48659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53">
            <a:extLst>
              <a:ext uri="{FF2B5EF4-FFF2-40B4-BE49-F238E27FC236}">
                <a16:creationId xmlns:a16="http://schemas.microsoft.com/office/drawing/2014/main" id="{BA074B97-C5C0-42F6-BA92-E19D8086CA08}"/>
              </a:ext>
            </a:extLst>
          </p:cNvPr>
          <p:cNvSpPr/>
          <p:nvPr/>
        </p:nvSpPr>
        <p:spPr>
          <a:xfrm>
            <a:off x="236538" y="4471115"/>
            <a:ext cx="4074829" cy="34280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17">
            <a:extLst>
              <a:ext uri="{FF2B5EF4-FFF2-40B4-BE49-F238E27FC236}">
                <a16:creationId xmlns:a16="http://schemas.microsoft.com/office/drawing/2014/main" id="{09398A9A-C566-47B4-8451-3E16815FF03F}"/>
              </a:ext>
            </a:extLst>
          </p:cNvPr>
          <p:cNvSpPr/>
          <p:nvPr/>
        </p:nvSpPr>
        <p:spPr>
          <a:xfrm>
            <a:off x="4538919" y="1333337"/>
            <a:ext cx="4355492" cy="634452"/>
          </a:xfrm>
          <a:prstGeom prst="roundRect">
            <a:avLst/>
          </a:prstGeom>
          <a:gradFill flip="none" rotWithShape="1">
            <a:gsLst>
              <a:gs pos="0">
                <a:srgbClr val="FFD85B">
                  <a:tint val="66000"/>
                  <a:satMod val="160000"/>
                </a:srgbClr>
              </a:gs>
              <a:gs pos="50000">
                <a:srgbClr val="FFD85B">
                  <a:tint val="44500"/>
                  <a:satMod val="160000"/>
                </a:srgbClr>
              </a:gs>
              <a:gs pos="100000">
                <a:srgbClr val="FFD85B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D03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локальной сети, используемые программы и цифровые образовательные ресурсы; определение помещений для оборудования и их состояния и т.д.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4C0E0E5-0F55-4291-A991-99E501198F0B}"/>
              </a:ext>
            </a:extLst>
          </p:cNvPr>
          <p:cNvSpPr/>
          <p:nvPr/>
        </p:nvSpPr>
        <p:spPr>
          <a:xfrm>
            <a:off x="345408" y="2889252"/>
            <a:ext cx="3828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коллективом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endParaRPr lang="ru-RU" sz="1400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39CAED7C-4F7A-43E4-AF59-D9794997CB19}"/>
              </a:ext>
            </a:extLst>
          </p:cNvPr>
          <p:cNvSpPr/>
          <p:nvPr/>
        </p:nvSpPr>
        <p:spPr>
          <a:xfrm>
            <a:off x="295040" y="3663933"/>
            <a:ext cx="38163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материально-технической базы</a:t>
            </a:r>
            <a:endParaRPr lang="ru-RU" sz="1400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FF0F16A5-95B8-4503-AC07-5D9CA013E6DB}"/>
              </a:ext>
            </a:extLst>
          </p:cNvPr>
          <p:cNvSpPr/>
          <p:nvPr/>
        </p:nvSpPr>
        <p:spPr>
          <a:xfrm>
            <a:off x="675632" y="4453561"/>
            <a:ext cx="30953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Информационное сопровождение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4277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833702" y="55848"/>
            <a:ext cx="6183328" cy="644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ru-RU" sz="16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Внедрение целевой модели цифровой образовательной среды в общеобразовательных и профессиональных </a:t>
            </a:r>
          </a:p>
          <a:p>
            <a:pPr algn="r">
              <a:defRPr/>
            </a:pPr>
            <a:r>
              <a:rPr lang="ru-RU" sz="16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организациях Ярославской области 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941581-561D-43E9-B223-288D7A6E8E5B}"/>
              </a:ext>
            </a:extLst>
          </p:cNvPr>
          <p:cNvSpPr/>
          <p:nvPr/>
        </p:nvSpPr>
        <p:spPr>
          <a:xfrm>
            <a:off x="1259632" y="1126129"/>
            <a:ext cx="2639697" cy="3380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 № 68, г. Ярославль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21EF788-5CDD-4EE1-9C96-D42BF7A774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13080"/>
            <a:ext cx="4169793" cy="311907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4AC5BFE-6B43-4DF3-8F90-B831AC2C337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0" b="17253"/>
          <a:stretch/>
        </p:blipFill>
        <p:spPr>
          <a:xfrm>
            <a:off x="4919973" y="1047750"/>
            <a:ext cx="3859487" cy="37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3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195736" y="55848"/>
            <a:ext cx="6733982" cy="1003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ru-RU" sz="2000" dirty="0">
              <a:ln w="11430">
                <a:noFill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образовательная среда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85A6440-08B5-4E1C-8D77-5DE04B96BED1}"/>
              </a:ext>
            </a:extLst>
          </p:cNvPr>
          <p:cNvSpPr/>
          <p:nvPr/>
        </p:nvSpPr>
        <p:spPr>
          <a:xfrm>
            <a:off x="1547664" y="1236633"/>
            <a:ext cx="59046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Департамент образования Ярославской области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Цапникова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Олеговна,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развития общего образования департамента образования Ярославской области</a:t>
            </a:r>
          </a:p>
          <a:p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+7(4852) 40-08-62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capnikovanv@yarregion.ru  </a:t>
            </a:r>
          </a:p>
        </p:txBody>
      </p:sp>
    </p:spTree>
    <p:extLst>
      <p:ext uri="{BB962C8B-B14F-4D97-AF65-F5344CB8AC3E}">
        <p14:creationId xmlns:p14="http://schemas.microsoft.com/office/powerpoint/2010/main" val="174947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 bwMode="auto">
          <a:xfrm>
            <a:off x="236538" y="887413"/>
            <a:ext cx="8670925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AutoShape 36" descr="Картинки по запросу галочка символ без фона"/>
          <p:cNvSpPr>
            <a:spLocks noChangeAspect="1" noChangeArrowheads="1"/>
          </p:cNvSpPr>
          <p:nvPr/>
        </p:nvSpPr>
        <p:spPr bwMode="auto">
          <a:xfrm>
            <a:off x="103188" y="-107950"/>
            <a:ext cx="234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778" tIns="34889" rIns="69778" bIns="34889"/>
          <a:lstStyle/>
          <a:p>
            <a:endParaRPr lang="ru-RU" altLang="ru-RU"/>
          </a:p>
        </p:txBody>
      </p:sp>
      <p:pic>
        <p:nvPicPr>
          <p:cNvPr id="28" name="Picture 7" descr="C:\Users\yar\Desktop\gerb-jaroslavskoy-oblas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8"/>
            <a:ext cx="642942" cy="64294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1092" y="123478"/>
            <a:ext cx="1176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 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195736" y="55848"/>
            <a:ext cx="6733982" cy="1003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8867" tIns="39434" rIns="78867" bIns="39434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 kern="1200">
                <a:solidFill>
                  <a:schemeClr val="bg1"/>
                </a:solidFill>
                <a:latin typeface="Arial" charset="0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defRPr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endParaRPr lang="ru-RU" sz="2000" dirty="0">
              <a:ln w="11430">
                <a:noFill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>
                <a:ln w="11430">
                  <a:noFill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Цифровая образовательная среда</a:t>
            </a:r>
          </a:p>
        </p:txBody>
      </p:sp>
      <p:sp>
        <p:nvSpPr>
          <p:cNvPr id="12" name="AutoShape 5" descr="C:\Users\denisenko\Documents\%D0%9F%D1%80%D0%B5%D0%B7%D0%B5%D0%BD%D1%82%D0%B0%D1%86%D0%B8%D0%B8\%D1%84%D0%BE%D1%82%D0%BE\w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85A6440-08B5-4E1C-8D77-5DE04B96BED1}"/>
              </a:ext>
            </a:extLst>
          </p:cNvPr>
          <p:cNvSpPr/>
          <p:nvPr/>
        </p:nvSpPr>
        <p:spPr>
          <a:xfrm>
            <a:off x="1547664" y="881908"/>
            <a:ext cx="590465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 учреждение Ярославской области «Агентство по обеспечению функционирования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образования Ярославской области»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 8 (4852) 26-74-45, тел./факс 8 (4852) 72-01-14 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agency@edu.yar.ru 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Воронова Анастасия Валерьевна – главный специалист ГКУ ЯО Агентство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dirty="0">
                <a:latin typeface="Times New Roman" panose="02020603050405020304" pitchFamily="18" charset="0"/>
                <a:cs typeface="Times New Roman" pitchFamily="18" charset="0"/>
              </a:rPr>
              <a:t>voronova_a.v@mail.ru</a:t>
            </a:r>
            <a:endParaRPr lang="ru-RU" sz="1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Лежникова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Витальевна – директор ГКУ ЯО Агентство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вопросам закупки оборудования)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agency@edu.yar.ru 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Михнюк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Кира Валерьевна – заместитель директора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mihnyuk@yarregion.ru 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Магда Людмила Борисовна – начальник проектного отдела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magda.liudmila@yandex.ru </a:t>
            </a:r>
          </a:p>
          <a:p>
            <a:pPr algn="ctr"/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78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t7_cCwzi0.tz9Iff8SD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k_UIly3UmTD.AzEA5lm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DOD8ACekap7FqlomvvE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vOisGq00ee7psCGzhP0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3KRbq9EEylPcQKRocVb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555DA4-C47D-455A-AFAF-10BE084310E7}">
  <ds:schemaRefs>
    <ds:schemaRef ds:uri="http://purl.org/dc/terms/"/>
    <ds:schemaRef ds:uri="http://purl.org/dc/elements/1.1/"/>
    <ds:schemaRef ds:uri="bf387998-361a-4211-8acf-65231cde5cba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f07adec3-9edc-4ba9-a947-c557adee063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50341</TotalTime>
  <Words>506</Words>
  <Application>Microsoft Office PowerPoint</Application>
  <PresentationFormat>Экран (16:9)</PresentationFormat>
  <Paragraphs>93</Paragraphs>
  <Slides>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adm.local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Анастасия Воронова</cp:lastModifiedBy>
  <cp:revision>2929</cp:revision>
  <cp:lastPrinted>2020-02-27T04:14:33Z</cp:lastPrinted>
  <dcterms:created xsi:type="dcterms:W3CDTF">2012-02-06T06:39:19Z</dcterms:created>
  <dcterms:modified xsi:type="dcterms:W3CDTF">2020-03-02T10:55:34Z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